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6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69808FD-8925-4013-B00C-D8B42A9E7E8B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04775FD-FED1-4D88-B5EE-7A35F02649F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6.jpeg"/><Relationship Id="rId9" Type="http://schemas.openxmlformats.org/officeDocument/2006/relationships/image" Target="../media/image10.jpe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7774">
            <a:off x="202132" y="297408"/>
            <a:ext cx="2442953" cy="201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láček 2"/>
          <p:cNvSpPr/>
          <p:nvPr/>
        </p:nvSpPr>
        <p:spPr>
          <a:xfrm>
            <a:off x="3404770" y="137410"/>
            <a:ext cx="4983654" cy="1277494"/>
          </a:xfrm>
          <a:prstGeom prst="cloudCallout">
            <a:avLst>
              <a:gd name="adj1" fmla="val -80189"/>
              <a:gd name="adj2" fmla="val 26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Zdravím všechny!</a:t>
            </a:r>
          </a:p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Dnes budu vaším průvodcem. Mimochodem jsem mamut .</a:t>
            </a:r>
          </a:p>
        </p:txBody>
      </p:sp>
      <p:sp>
        <p:nvSpPr>
          <p:cNvPr id="4" name="Obláček 3"/>
          <p:cNvSpPr/>
          <p:nvPr/>
        </p:nvSpPr>
        <p:spPr>
          <a:xfrm>
            <a:off x="2244971" y="1490641"/>
            <a:ext cx="4542776" cy="864096"/>
          </a:xfrm>
          <a:prstGeom prst="cloudCallout">
            <a:avLst>
              <a:gd name="adj1" fmla="val -59870"/>
              <a:gd name="adj2" fmla="val -102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Víte pro kterou éru vývoje Země jsem typický?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96228" y="2270160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solidFill>
                  <a:srgbClr val="002060"/>
                </a:solidFill>
              </a:rPr>
              <a:t>Nápověda:</a:t>
            </a:r>
          </a:p>
        </p:txBody>
      </p:sp>
      <p:sp>
        <p:nvSpPr>
          <p:cNvPr id="7" name="Obláček 6"/>
          <p:cNvSpPr/>
          <p:nvPr/>
        </p:nvSpPr>
        <p:spPr>
          <a:xfrm>
            <a:off x="3387319" y="2388838"/>
            <a:ext cx="2088232" cy="680122"/>
          </a:xfrm>
          <a:prstGeom prst="cloudCallout">
            <a:avLst>
              <a:gd name="adj1" fmla="val 13667"/>
              <a:gd name="adj2" fmla="val -67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a) třetihory</a:t>
            </a:r>
          </a:p>
        </p:txBody>
      </p:sp>
      <p:sp>
        <p:nvSpPr>
          <p:cNvPr id="8" name="Obláček 7"/>
          <p:cNvSpPr/>
          <p:nvPr/>
        </p:nvSpPr>
        <p:spPr>
          <a:xfrm>
            <a:off x="5475551" y="2102518"/>
            <a:ext cx="2367880" cy="750418"/>
          </a:xfrm>
          <a:prstGeom prst="cloudCallout">
            <a:avLst>
              <a:gd name="adj1" fmla="val -26684"/>
              <a:gd name="adj2" fmla="val -64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b) čtvrtohory</a:t>
            </a:r>
          </a:p>
        </p:txBody>
      </p:sp>
      <p:sp>
        <p:nvSpPr>
          <p:cNvPr id="9" name="Obláček 8"/>
          <p:cNvSpPr/>
          <p:nvPr/>
        </p:nvSpPr>
        <p:spPr>
          <a:xfrm>
            <a:off x="6902521" y="1303928"/>
            <a:ext cx="2088232" cy="798590"/>
          </a:xfrm>
          <a:prstGeom prst="cloudCallout">
            <a:avLst>
              <a:gd name="adj1" fmla="val -73909"/>
              <a:gd name="adj2" fmla="val 22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solidFill>
                  <a:schemeClr val="bg2">
                    <a:lumMod val="25000"/>
                  </a:schemeClr>
                </a:solidFill>
              </a:rPr>
              <a:t>c) </a:t>
            </a:r>
            <a:r>
              <a:rPr lang="cs-CZ" i="1" dirty="0" err="1">
                <a:solidFill>
                  <a:schemeClr val="bg2">
                    <a:lumMod val="25000"/>
                  </a:schemeClr>
                </a:solidFill>
              </a:rPr>
              <a:t>pětihory</a:t>
            </a:r>
            <a:endParaRPr lang="cs-CZ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33408" y="3163990"/>
            <a:ext cx="57392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Čtvrtohory</a:t>
            </a:r>
            <a:endParaRPr lang="cs-CZ" sz="8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láček 9"/>
          <p:cNvSpPr/>
          <p:nvPr/>
        </p:nvSpPr>
        <p:spPr>
          <a:xfrm>
            <a:off x="143047" y="2708117"/>
            <a:ext cx="2698738" cy="1584176"/>
          </a:xfrm>
          <a:prstGeom prst="cloudCallout">
            <a:avLst>
              <a:gd name="adj1" fmla="val 17669"/>
              <a:gd name="adj2" fmla="val -84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Jasně - jsou to čtvrtohory </a:t>
            </a:r>
          </a:p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a také dnešní téma.</a:t>
            </a:r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4947204" y="4345440"/>
            <a:ext cx="4043549" cy="6036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118192" y="4488491"/>
            <a:ext cx="5995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(před 2 milióny let – po současnost)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275981" y="5018236"/>
            <a:ext cx="3894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krátká + nejmladší éra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303760" y="5821330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dělí se na: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5255614" y="5875778"/>
            <a:ext cx="536287" cy="2496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5248845" y="6125436"/>
            <a:ext cx="536287" cy="24965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5791901" y="5541456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starší</a:t>
            </a:r>
          </a:p>
        </p:txBody>
      </p:sp>
      <p:sp>
        <p:nvSpPr>
          <p:cNvPr id="23" name="Obláček 22"/>
          <p:cNvSpPr/>
          <p:nvPr/>
        </p:nvSpPr>
        <p:spPr>
          <a:xfrm>
            <a:off x="145070" y="4351476"/>
            <a:ext cx="2357604" cy="1334472"/>
          </a:xfrm>
          <a:prstGeom prst="cloudCallout">
            <a:avLst>
              <a:gd name="adj1" fmla="val 21205"/>
              <a:gd name="adj2" fmla="val -662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Zjisti jejich odborné názvy.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5791901" y="6071086"/>
            <a:ext cx="1301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mladší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6738432" y="5541456"/>
            <a:ext cx="2071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- </a:t>
            </a:r>
            <a:r>
              <a:rPr lang="cs-CZ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pleistocén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934275" y="6070988"/>
            <a:ext cx="1693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holocén</a:t>
            </a:r>
          </a:p>
        </p:txBody>
      </p:sp>
    </p:spTree>
    <p:extLst>
      <p:ext uri="{BB962C8B-B14F-4D97-AF65-F5344CB8AC3E}">
        <p14:creationId xmlns:p14="http://schemas.microsoft.com/office/powerpoint/2010/main" val="224757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5" grpId="0"/>
      <p:bldP spid="10" grpId="0" animBg="1"/>
      <p:bldP spid="15" grpId="0"/>
      <p:bldP spid="16" grpId="0"/>
      <p:bldP spid="17" grpId="0"/>
      <p:bldP spid="21" grpId="0"/>
      <p:bldP spid="23" grpId="0" animBg="1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7504" y="498331"/>
            <a:ext cx="90364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střídání  dob  ledových  a  meziledových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(ochlazování </a:t>
            </a:r>
          </a:p>
          <a:p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                        a  oteplování)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627784" y="1077699"/>
            <a:ext cx="648072" cy="31318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788024" y="1077699"/>
            <a:ext cx="648072" cy="31318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23528" y="1390883"/>
            <a:ext cx="3886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vznik  mohutných ledovcových vrstev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85603" y="1390882"/>
            <a:ext cx="4968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podnebí  odpovídající současnému, někdy i teplejší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11308" y="5805264"/>
            <a:ext cx="2659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vývoj člověka</a:t>
            </a:r>
          </a:p>
        </p:txBody>
      </p:sp>
      <p:pic>
        <p:nvPicPr>
          <p:cNvPr id="14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69877" y="2423078"/>
            <a:ext cx="1998893" cy="164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láček 14"/>
          <p:cNvSpPr/>
          <p:nvPr/>
        </p:nvSpPr>
        <p:spPr>
          <a:xfrm>
            <a:off x="683568" y="2423078"/>
            <a:ext cx="5832648" cy="1416295"/>
          </a:xfrm>
          <a:prstGeom prst="cloudCallout">
            <a:avLst>
              <a:gd name="adj1" fmla="val 68242"/>
              <a:gd name="adj2" fmla="val 2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Odhadneš co je další velice významnou událostí čtvrtohor kromě značného ochlazení klimatu?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8354" y="3608540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>
                <a:solidFill>
                  <a:srgbClr val="002060"/>
                </a:solidFill>
              </a:rPr>
              <a:t>Nápověda:</a:t>
            </a:r>
          </a:p>
        </p:txBody>
      </p:sp>
      <p:sp>
        <p:nvSpPr>
          <p:cNvPr id="17" name="Obláček 16"/>
          <p:cNvSpPr/>
          <p:nvPr/>
        </p:nvSpPr>
        <p:spPr>
          <a:xfrm>
            <a:off x="111308" y="4070205"/>
            <a:ext cx="3006080" cy="1512168"/>
          </a:xfrm>
          <a:prstGeom prst="cloudCallout">
            <a:avLst>
              <a:gd name="adj1" fmla="val 16037"/>
              <a:gd name="adj2" fmla="val -75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i="1" dirty="0">
                <a:solidFill>
                  <a:schemeClr val="bg2">
                    <a:lumMod val="25000"/>
                  </a:schemeClr>
                </a:solidFill>
              </a:rPr>
              <a:t>a) ledovec zasahoval  </a:t>
            </a:r>
          </a:p>
          <a:p>
            <a:pPr algn="ctr"/>
            <a:r>
              <a:rPr lang="cs-CZ" sz="1700" i="1" dirty="0">
                <a:solidFill>
                  <a:schemeClr val="bg2">
                    <a:lumMod val="25000"/>
                  </a:schemeClr>
                </a:solidFill>
              </a:rPr>
              <a:t>až na naše území (např. do okolí Ostravy a Opavy)</a:t>
            </a:r>
          </a:p>
        </p:txBody>
      </p:sp>
      <p:sp>
        <p:nvSpPr>
          <p:cNvPr id="18" name="Obláček 17"/>
          <p:cNvSpPr/>
          <p:nvPr/>
        </p:nvSpPr>
        <p:spPr>
          <a:xfrm>
            <a:off x="3103266" y="3791865"/>
            <a:ext cx="2764878" cy="1512168"/>
          </a:xfrm>
          <a:prstGeom prst="cloudCallout">
            <a:avLst>
              <a:gd name="adj1" fmla="val -35123"/>
              <a:gd name="adj2" fmla="val -61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i="1" dirty="0">
                <a:solidFill>
                  <a:schemeClr val="bg2">
                    <a:lumMod val="25000"/>
                  </a:schemeClr>
                </a:solidFill>
              </a:rPr>
              <a:t>b) v tomto období se na našem území vyskytovali lvi a hyeny</a:t>
            </a:r>
          </a:p>
        </p:txBody>
      </p:sp>
      <p:sp>
        <p:nvSpPr>
          <p:cNvPr id="19" name="Obláček 18"/>
          <p:cNvSpPr/>
          <p:nvPr/>
        </p:nvSpPr>
        <p:spPr>
          <a:xfrm>
            <a:off x="5868145" y="3608540"/>
            <a:ext cx="1656183" cy="1486568"/>
          </a:xfrm>
          <a:prstGeom prst="cloudCallout">
            <a:avLst>
              <a:gd name="adj1" fmla="val -60466"/>
              <a:gd name="adj2" fmla="val -72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i="1" dirty="0">
                <a:solidFill>
                  <a:schemeClr val="bg2">
                    <a:lumMod val="25000"/>
                  </a:schemeClr>
                </a:solidFill>
              </a:rPr>
              <a:t>c) během čtvrtohor </a:t>
            </a:r>
          </a:p>
          <a:p>
            <a:pPr algn="ctr"/>
            <a:r>
              <a:rPr lang="cs-CZ" sz="1700" i="1" dirty="0">
                <a:solidFill>
                  <a:schemeClr val="bg2">
                    <a:lumMod val="25000"/>
                  </a:schemeClr>
                </a:solidFill>
              </a:rPr>
              <a:t>se vyvíjel člověk</a:t>
            </a:r>
          </a:p>
        </p:txBody>
      </p:sp>
      <p:pic>
        <p:nvPicPr>
          <p:cNvPr id="20" name="Picture 3" descr="C:\Users\KonirovaV\AppData\Local\Microsoft\Windows\Temporary Internet Files\Content.IE5\S7687CZ2\MC9004366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912" y="5304033"/>
            <a:ext cx="1579443" cy="152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C:\Users\KonirovaV\AppData\Local\Microsoft\Windows\Temporary Internet Files\Content.IE5\K0O7W0UI\MM90021349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290" y="5620647"/>
            <a:ext cx="10287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01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4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4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5" grpId="0" animBg="1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898" y="222099"/>
            <a:ext cx="614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z živočichů jsou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typičtí </a:t>
            </a:r>
            <a:r>
              <a:rPr lang="cs-CZ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savci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např.:</a:t>
            </a:r>
          </a:p>
        </p:txBody>
      </p:sp>
      <p:pic>
        <p:nvPicPr>
          <p:cNvPr id="5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79414" y="213160"/>
            <a:ext cx="1998893" cy="164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59628" y="1106409"/>
            <a:ext cx="1880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srstnatí nosorožci</a:t>
            </a:r>
          </a:p>
        </p:txBody>
      </p:sp>
      <p:pic>
        <p:nvPicPr>
          <p:cNvPr id="6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13160"/>
            <a:ext cx="1274531" cy="10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7578" y="476669"/>
            <a:ext cx="1753834" cy="144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láček 7"/>
          <p:cNvSpPr/>
          <p:nvPr/>
        </p:nvSpPr>
        <p:spPr>
          <a:xfrm>
            <a:off x="2040485" y="829459"/>
            <a:ext cx="3672408" cy="1440160"/>
          </a:xfrm>
          <a:prstGeom prst="cloudCallout">
            <a:avLst>
              <a:gd name="adj1" fmla="val 81404"/>
              <a:gd name="adj2" fmla="val -31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Jmenuj podle obrázků dnešních zvířat jejich čtvrtohorní předky.</a:t>
            </a:r>
          </a:p>
        </p:txBody>
      </p:sp>
      <p:pic>
        <p:nvPicPr>
          <p:cNvPr id="9" name="Picture 13" descr="C:\Users\KonirovaV\AppData\Local\Microsoft\Windows\Temporary Internet Files\Content.IE5\9HENFX0K\MP900403315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4" t="17714" r="27219" b="17775"/>
          <a:stretch/>
        </p:blipFill>
        <p:spPr bwMode="auto">
          <a:xfrm>
            <a:off x="5868144" y="2349731"/>
            <a:ext cx="1623814" cy="129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C:\Users\KonirovaV\AppData\Local\Microsoft\Windows\Temporary Internet Files\Content.IE5\4T7DKOX9\MP90040686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790" t="30225" r="6493"/>
          <a:stretch/>
        </p:blipFill>
        <p:spPr bwMode="auto">
          <a:xfrm>
            <a:off x="4498586" y="2269619"/>
            <a:ext cx="1110017" cy="179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onirovaV\AppData\Local\Microsoft\Windows\Temporary Internet Files\Content.IE5\9HENFX0K\MP900442470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3" t="4564" r="11215" b="17994"/>
          <a:stretch/>
        </p:blipFill>
        <p:spPr bwMode="auto">
          <a:xfrm>
            <a:off x="5712893" y="3851312"/>
            <a:ext cx="1845033" cy="120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KonirovaV\AppData\Local\Microsoft\Windows\Temporary Internet Files\Content.IE5\3RZ8URGT\MP900180704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4" b="7083"/>
          <a:stretch/>
        </p:blipFill>
        <p:spPr bwMode="auto">
          <a:xfrm flipH="1">
            <a:off x="134855" y="2060516"/>
            <a:ext cx="2143811" cy="155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C:\Users\KonirovaV\AppData\Local\Microsoft\Windows\Temporary Internet Files\Content.IE5\4T7DKOX9\MP900262925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2" t="26249" r="19224" b="16280"/>
          <a:stretch/>
        </p:blipFill>
        <p:spPr bwMode="auto">
          <a:xfrm>
            <a:off x="2377444" y="2422508"/>
            <a:ext cx="1953491" cy="120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134977" y="1747825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mamuti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354189" y="3575909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koně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52448" y="5060951"/>
            <a:ext cx="16225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jeskynní</a:t>
            </a:r>
          </a:p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lvi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3320525" y="5545560"/>
            <a:ext cx="112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jeleni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325444" y="6186683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hyeny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4675926" y="4099129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vlci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7524567" y="2303543"/>
            <a:ext cx="14183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polární   </a:t>
            </a:r>
          </a:p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lišky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524727" y="3772288"/>
            <a:ext cx="17193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jeskynní medvědi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4424586" y="4726395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sobi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8246093" y="5166787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losi</a:t>
            </a:r>
          </a:p>
        </p:txBody>
      </p:sp>
      <p:pic>
        <p:nvPicPr>
          <p:cNvPr id="34" name="Picture 9" descr="C:\Users\KonirovaV\AppData\Local\Microsoft\Windows\Temporary Internet Files\Content.IE5\9HENFX0K\MP900401079[1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662" t="21097" r="6697" b="14568"/>
          <a:stretch/>
        </p:blipFill>
        <p:spPr bwMode="auto">
          <a:xfrm flipH="1">
            <a:off x="2446935" y="4089195"/>
            <a:ext cx="1811248" cy="144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 descr="C:\Users\KonirovaV\AppData\Local\Microsoft\Windows\Temporary Internet Files\Content.IE5\3RZ8URGT\MP900406698[1]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4" r="8227"/>
          <a:stretch/>
        </p:blipFill>
        <p:spPr bwMode="auto">
          <a:xfrm>
            <a:off x="219933" y="3790232"/>
            <a:ext cx="1997870" cy="123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2" descr="C:\Users\KonirovaV\AppData\Local\Microsoft\Windows\Temporary Internet Files\Content.IE5\4T7DKOX9\MC900347033[1].wmf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7" t="5827"/>
          <a:stretch/>
        </p:blipFill>
        <p:spPr bwMode="auto">
          <a:xfrm flipH="1">
            <a:off x="1629260" y="5690007"/>
            <a:ext cx="1496368" cy="106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1" descr="C:\Users\KonirovaV\AppData\Local\Microsoft\Windows\Temporary Internet Files\Content.IE5\4T7DKOX9\MP900403393[1]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0" t="5367" r="13280" b="7350"/>
          <a:stretch/>
        </p:blipFill>
        <p:spPr bwMode="auto">
          <a:xfrm>
            <a:off x="6120588" y="5212138"/>
            <a:ext cx="2093980" cy="149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KonirovaV\AppData\Local\Microsoft\Windows\Temporary Internet Files\Content.IE5\9HENFX0K\MP900427897[1]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3" t="1277" r="18065" b="6206"/>
          <a:stretch/>
        </p:blipFill>
        <p:spPr bwMode="auto">
          <a:xfrm>
            <a:off x="4484375" y="5249156"/>
            <a:ext cx="1321408" cy="146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9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4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4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18" grpId="0"/>
      <p:bldP spid="19" grpId="0"/>
      <p:bldP spid="21" grpId="0"/>
      <p:bldP spid="23" grpId="0"/>
      <p:bldP spid="25" grpId="0"/>
      <p:bldP spid="27" grpId="0"/>
      <p:bldP spid="28" grpId="0"/>
      <p:bldP spid="29" grpId="0"/>
      <p:bldP spid="3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1806" y="260648"/>
            <a:ext cx="9036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někteří  z  živočichů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(např.  srstnatí  nosorožci,  velcí  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 jeleni + medvědi, …)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postupně vymizeli</a:t>
            </a:r>
          </a:p>
        </p:txBody>
      </p:sp>
      <p:pic>
        <p:nvPicPr>
          <p:cNvPr id="3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" y="1194508"/>
            <a:ext cx="1951994" cy="160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láček 3"/>
          <p:cNvSpPr/>
          <p:nvPr/>
        </p:nvSpPr>
        <p:spPr>
          <a:xfrm>
            <a:off x="3172035" y="1302990"/>
            <a:ext cx="4320480" cy="576064"/>
          </a:xfrm>
          <a:prstGeom prst="cloudCallout">
            <a:avLst>
              <a:gd name="adj1" fmla="val -89457"/>
              <a:gd name="adj2" fmla="val 57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Bohužel se to týkalo i nás.</a:t>
            </a:r>
          </a:p>
        </p:txBody>
      </p:sp>
      <p:sp>
        <p:nvSpPr>
          <p:cNvPr id="6" name="Vodorovný svitek 5"/>
          <p:cNvSpPr/>
          <p:nvPr/>
        </p:nvSpPr>
        <p:spPr>
          <a:xfrm>
            <a:off x="1893856" y="1850345"/>
            <a:ext cx="7097963" cy="2376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Víte, že …?</a:t>
            </a:r>
            <a:endParaRPr lang="cs-CZ" sz="2000" i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- náš název pochází z estonštiny a znamená „podzemní krtek“</a:t>
            </a:r>
          </a:p>
          <a:p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- jsme  blíže příbuzní slonu  indickému  než  je mu  příbuzný  </a:t>
            </a:r>
          </a:p>
          <a:p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  slon africký</a:t>
            </a:r>
          </a:p>
          <a:p>
            <a:r>
              <a:rPr lang="cs-CZ" sz="2000" i="1" dirty="0">
                <a:solidFill>
                  <a:schemeClr val="bg2">
                    <a:lumMod val="25000"/>
                  </a:schemeClr>
                </a:solidFill>
              </a:rPr>
              <a:t>- žili i trpasličí mamuti, kteří byli vysocí jen asi 1,8 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11760" y="4226609"/>
            <a:ext cx="649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květena </a:t>
            </a:r>
            <a:r>
              <a:rPr lang="cs-CZ" sz="2800" b="1" u="sng" dirty="0">
                <a:solidFill>
                  <a:schemeClr val="accent3">
                    <a:lumMod val="50000"/>
                  </a:schemeClr>
                </a:solidFill>
              </a:rPr>
              <a:t>je</a:t>
            </a:r>
            <a:r>
              <a:rPr lang="cs-CZ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prakticky shodná s dnešní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3415" y="4931298"/>
            <a:ext cx="8660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i dnes najdeme na našem území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rostliny, které jsou </a:t>
            </a:r>
          </a:p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  pozůstatkem dob ledových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53857" y="5362185"/>
            <a:ext cx="363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tzv. </a:t>
            </a:r>
            <a:r>
              <a:rPr lang="cs-CZ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glaciální relikty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04984" y="6021288"/>
            <a:ext cx="6872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(např. ostružiník moruška, vrba bylinná)</a:t>
            </a:r>
          </a:p>
        </p:txBody>
      </p:sp>
      <p:sp>
        <p:nvSpPr>
          <p:cNvPr id="11" name="Obláček 10"/>
          <p:cNvSpPr/>
          <p:nvPr/>
        </p:nvSpPr>
        <p:spPr>
          <a:xfrm>
            <a:off x="91806" y="3086628"/>
            <a:ext cx="1666413" cy="1844670"/>
          </a:xfrm>
          <a:prstGeom prst="cloudCallout">
            <a:avLst>
              <a:gd name="adj1" fmla="val 35144"/>
              <a:gd name="adj2" fmla="val -70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solidFill>
                  <a:schemeClr val="bg2">
                    <a:lumMod val="25000"/>
                  </a:schemeClr>
                </a:solidFill>
              </a:rPr>
              <a:t>Tak nashle, příště třeba </a:t>
            </a:r>
          </a:p>
          <a:p>
            <a:pPr algn="ctr"/>
            <a:r>
              <a:rPr lang="cs-CZ" i="1" dirty="0">
                <a:solidFill>
                  <a:schemeClr val="bg2">
                    <a:lumMod val="25000"/>
                  </a:schemeClr>
                </a:solidFill>
              </a:rPr>
              <a:t>v muzeu.</a:t>
            </a:r>
          </a:p>
        </p:txBody>
      </p:sp>
    </p:spTree>
    <p:extLst>
      <p:ext uri="{BB962C8B-B14F-4D97-AF65-F5344CB8AC3E}">
        <p14:creationId xmlns:p14="http://schemas.microsoft.com/office/powerpoint/2010/main" val="33440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01962" y="0"/>
            <a:ext cx="5620449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Opakování</a:t>
            </a:r>
            <a:endParaRPr lang="cs-CZ" sz="8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4789044" y="1258617"/>
            <a:ext cx="4043549" cy="6036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85530" y="1506479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1) </a:t>
            </a:r>
            <a:r>
              <a:rPr lang="cs-CZ" sz="2800" u="sng" dirty="0">
                <a:solidFill>
                  <a:schemeClr val="accent3">
                    <a:lumMod val="50000"/>
                  </a:schemeClr>
                </a:solidFill>
              </a:rPr>
              <a:t>Rozhodni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: Čtvrtohory jsou nejmladší a nejkratší érou  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                       v historii Země.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25986" y="193736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ANO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510247" y="1937366"/>
            <a:ext cx="907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/ NE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5530" y="2460586"/>
            <a:ext cx="9058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2) </a:t>
            </a:r>
            <a:r>
              <a:rPr lang="cs-CZ" sz="2800" u="sng" dirty="0">
                <a:solidFill>
                  <a:schemeClr val="accent3">
                    <a:lumMod val="50000"/>
                  </a:schemeClr>
                </a:solidFill>
              </a:rPr>
              <a:t>Doplň  správně  větu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:  Starší  čtvrtohory  se  nazývají 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85530" y="3511627"/>
            <a:ext cx="7147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3) </a:t>
            </a:r>
            <a:r>
              <a:rPr lang="cs-CZ" sz="2800" u="sng" dirty="0">
                <a:solidFill>
                  <a:schemeClr val="accent3">
                    <a:lumMod val="50000"/>
                  </a:schemeClr>
                </a:solidFill>
              </a:rPr>
              <a:t>Vyber pravdivé tvrzení o čtvrtohorách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57935" y="2983806"/>
            <a:ext cx="8650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……………. a mladší se označují jako …………. .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1558" y="2880567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pleistocén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10247" y="2880567"/>
            <a:ext cx="1426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holocén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54116" y="4034847"/>
            <a:ext cx="6436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b="1" dirty="0">
                <a:solidFill>
                  <a:schemeClr val="accent3">
                    <a:lumMod val="50000"/>
                  </a:schemeClr>
                </a:solidFill>
              </a:rPr>
              <a:t>a)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 střídají se doby ledové a meziledové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5530" y="5669450"/>
            <a:ext cx="8450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4) </a:t>
            </a:r>
            <a:r>
              <a:rPr lang="cs-CZ" sz="2800" u="sng" dirty="0">
                <a:solidFill>
                  <a:schemeClr val="accent3">
                    <a:lumMod val="50000"/>
                  </a:schemeClr>
                </a:solidFill>
              </a:rPr>
              <a:t>Rozhodni</a:t>
            </a: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: Pojmem   glaciální   relikt   označujeme  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organismus, který je pozůstatkem dob ledových.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058823" y="6100337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266371" y="4050236"/>
            <a:ext cx="27836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b="1" dirty="0">
                <a:solidFill>
                  <a:schemeClr val="accent3">
                    <a:lumMod val="50000"/>
                  </a:schemeClr>
                </a:solidFill>
              </a:rPr>
              <a:t>b) 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vývoj člověka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191221" y="5065898"/>
            <a:ext cx="371300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b="1" dirty="0">
                <a:solidFill>
                  <a:schemeClr val="accent3">
                    <a:lumMod val="50000"/>
                  </a:schemeClr>
                </a:solidFill>
              </a:rPr>
              <a:t>f)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 platí všechna tvrzení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357080" y="6100337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/N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54116" y="5065898"/>
            <a:ext cx="49220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b="1" dirty="0">
                <a:solidFill>
                  <a:schemeClr val="accent3">
                    <a:lumMod val="50000"/>
                  </a:schemeClr>
                </a:solidFill>
              </a:rPr>
              <a:t>e)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 z živočichů jsou typičtí savci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33731" y="4558067"/>
            <a:ext cx="527900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b="1" dirty="0">
                <a:solidFill>
                  <a:schemeClr val="accent3">
                    <a:lumMod val="50000"/>
                  </a:schemeClr>
                </a:solidFill>
              </a:rPr>
              <a:t>c)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 květena téměř shodná s dnešní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450046" y="4558067"/>
            <a:ext cx="373403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b="1" dirty="0">
                <a:solidFill>
                  <a:schemeClr val="accent3">
                    <a:lumMod val="50000"/>
                  </a:schemeClr>
                </a:solidFill>
              </a:rPr>
              <a:t>d)</a:t>
            </a:r>
            <a:r>
              <a:rPr lang="cs-CZ" sz="2700" dirty="0">
                <a:solidFill>
                  <a:schemeClr val="accent3">
                    <a:lumMod val="50000"/>
                  </a:schemeClr>
                </a:solidFill>
              </a:rPr>
              <a:t> trvají do současnosti</a:t>
            </a:r>
          </a:p>
        </p:txBody>
      </p:sp>
      <p:pic>
        <p:nvPicPr>
          <p:cNvPr id="21" name="Picture 3" descr="C:\Users\KonirovaV\AppData\Local\Microsoft\Windows\Temporary Internet Files\Content.IE5\3RZ8URGT\MC900037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7" y="170831"/>
            <a:ext cx="1270054" cy="10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bláček 21"/>
          <p:cNvSpPr/>
          <p:nvPr/>
        </p:nvSpPr>
        <p:spPr>
          <a:xfrm>
            <a:off x="1388359" y="170831"/>
            <a:ext cx="1513603" cy="1335648"/>
          </a:xfrm>
          <a:prstGeom prst="cloudCallout">
            <a:avLst>
              <a:gd name="adj1" fmla="val -73015"/>
              <a:gd name="adj2" fmla="val 25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chemeClr val="bg2">
                    <a:lumMod val="25000"/>
                  </a:schemeClr>
                </a:solidFill>
              </a:rPr>
              <a:t>Málem bych zapomněl na …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8656200" y="8386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4" grpId="1"/>
      <p:bldP spid="15" grpId="0"/>
      <p:bldP spid="16" grpId="0"/>
      <p:bldP spid="16" grpId="1"/>
      <p:bldP spid="17" grpId="0"/>
      <p:bldP spid="17" grpId="1"/>
      <p:bldP spid="18" grpId="0"/>
      <p:bldP spid="19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94676"/>
            <a:ext cx="7170809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  <a:endParaRPr lang="cs-CZ" sz="8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3707904" y="1604412"/>
            <a:ext cx="5123669" cy="6036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251520" y="191683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- použité obrázky - kliparty galerie MS Office 2010</a:t>
            </a:r>
          </a:p>
        </p:txBody>
      </p:sp>
    </p:spTree>
    <p:extLst>
      <p:ext uri="{BB962C8B-B14F-4D97-AF65-F5344CB8AC3E}">
        <p14:creationId xmlns:p14="http://schemas.microsoft.com/office/powerpoint/2010/main" val="15732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ivly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ivl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496</TotalTime>
  <Words>419</Words>
  <Application>Microsoft Office PowerPoint</Application>
  <PresentationFormat>Předvádění na obrazovce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Palatino Linotype</vt:lpstr>
      <vt:lpstr>Wingdings</vt:lpstr>
      <vt:lpstr>Živly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Konířová Věra</dc:creator>
  <cp:lastModifiedBy>Věrka Věrka</cp:lastModifiedBy>
  <cp:revision>140</cp:revision>
  <dcterms:created xsi:type="dcterms:W3CDTF">2013-04-26T17:09:27Z</dcterms:created>
  <dcterms:modified xsi:type="dcterms:W3CDTF">2020-04-25T09:31:13Z</dcterms:modified>
</cp:coreProperties>
</file>